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6" r:id="rId10"/>
    <p:sldId id="263" r:id="rId11"/>
    <p:sldId id="268" r:id="rId12"/>
    <p:sldId id="264" r:id="rId13"/>
    <p:sldId id="265" r:id="rId14"/>
  </p:sldIdLst>
  <p:sldSz cx="14630400" cy="8229600"/>
  <p:notesSz cx="8229600" cy="14630400"/>
  <p:embeddedFontLst>
    <p:embeddedFont>
      <p:font typeface="Nunito Light" pitchFamily="2" charset="0"/>
      <p:regular r:id="rId16"/>
    </p:embeddedFont>
    <p:embeddedFont>
      <p:font typeface="Nunito Semi Bold" panose="020B0604020202020204" charset="0"/>
      <p:regular r:id="rId17"/>
    </p:embeddedFont>
    <p:embeddedFont>
      <p:font typeface="PT Sans" panose="020B05030202030202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44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3843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Uber Ride Analytics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interactive Power BI solution delivering comprehensive insights into ride performance, revenue optimization, and operational efficiency across bookings, vehicles, customers, and locations.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2822"/>
            <a:ext cx="6368534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&amp; Location Intelligence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1817846" y="2726650"/>
            <a:ext cx="220813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104K</a:t>
            </a:r>
            <a:endParaRPr lang="en-US" sz="3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54" y="1604605"/>
            <a:ext cx="2692956" cy="26929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65948" y="452175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Customers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37724" y="4893350"/>
            <a:ext cx="416873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Observed across entire dataset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10895" y="2726650"/>
            <a:ext cx="220813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4.40</a:t>
            </a:r>
            <a:endParaRPr lang="en-US" sz="3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603" y="1604605"/>
            <a:ext cx="2692956" cy="26929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58997" y="452175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Rating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230773" y="4893350"/>
            <a:ext cx="4168735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satisfaction score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0604063" y="2726650"/>
            <a:ext cx="2208133" cy="448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4.23</a:t>
            </a:r>
            <a:endParaRPr lang="en-US" sz="35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771" y="1604605"/>
            <a:ext cx="2692956" cy="26929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652165" y="4521756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Driver Rating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9623822" y="4893350"/>
            <a:ext cx="416885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service quality score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837724" y="5561886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Rider Segmentation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837724" y="6058138"/>
            <a:ext cx="625852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base stratifies into three distinct categories: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837724" y="6506885"/>
            <a:ext cx="625852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First-time riders: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New user acquisition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837724" y="6856809"/>
            <a:ext cx="625852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Return riders: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Occasional repeat customers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837724" y="7206734"/>
            <a:ext cx="625852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 riders: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High-frequency loyal customers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7541776" y="5561886"/>
            <a:ext cx="280856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High-Demand Locations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7541776" y="6058138"/>
            <a:ext cx="6258520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Geographic analysis identifies key hotspots with </a:t>
            </a: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Khandsa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4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Ashram</a:t>
            </a:r>
            <a:r>
              <a:rPr lang="en-US" sz="14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leading in booking volume, presenting opportunities for targeted resource allocation.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6DAAE-8B82-8B4C-77B0-CE0A19E1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23" y="0"/>
            <a:ext cx="13723333" cy="810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0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91051"/>
            <a:ext cx="2231231" cy="404813"/>
          </a:xfrm>
          <a:prstGeom prst="roundRect">
            <a:avLst>
              <a:gd name="adj" fmla="val 63864"/>
            </a:avLst>
          </a:prstGeom>
          <a:solidFill>
            <a:srgbClr val="CFD6FC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907" y="907256"/>
            <a:ext cx="172283" cy="1722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25272" y="855583"/>
            <a:ext cx="171450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ACTIONABLE INSIGHTS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37724" y="1281946"/>
            <a:ext cx="10870406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Impact &amp; Strategic Recommendations</a:t>
            </a:r>
            <a:endParaRPr lang="en-US" sz="3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2238732"/>
            <a:ext cx="6477476" cy="8616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53108" y="3315772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 Fleet Mix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053108" y="3761780"/>
            <a:ext cx="6046708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Prioritize operational resources on high-revenue vehicle types (Auto and Bike) to maximize profitability and service quality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2238732"/>
            <a:ext cx="6477476" cy="86165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30584" y="3315772"/>
            <a:ext cx="255020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Reduce Lost Bookings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530584" y="3761780"/>
            <a:ext cx="6046708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cancellation and incomplete ride patterns to implement targeted interventions and recover 57K in lost opportunities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4666297"/>
            <a:ext cx="6477476" cy="86165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53108" y="5743337"/>
            <a:ext cx="319754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Accelerate Digital Adoption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053108" y="6189345"/>
            <a:ext cx="6046708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Promote UPI and digital payment methods to improve transaction efficiency, reduce cash handling costs, and enhance user experience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4666297"/>
            <a:ext cx="6477476" cy="86165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30584" y="5743337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Deployment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7530584" y="6189345"/>
            <a:ext cx="6046708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Leverage location insights to optimize driver availability in high-demand areas, reducing wait times and improving service coverage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091" y="569714"/>
            <a:ext cx="5377934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&amp; Future Roadmap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25091" y="1471612"/>
            <a:ext cx="233993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Summary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25091" y="1929765"/>
            <a:ext cx="5708690" cy="795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Power BI dashboard delivers a comprehensive, end-to-end view of Uber ride performance, transforming raw data into actionable intelligence that enables faster, data-driven business decisions across all operational levels.</a:t>
            </a:r>
            <a:endParaRPr lang="en-US" sz="1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91" y="2911673"/>
            <a:ext cx="4566880" cy="45668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45737" y="1471612"/>
            <a:ext cx="233993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Enhancements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845737" y="1950482"/>
            <a:ext cx="372904" cy="372904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15210" y="1990725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384375" y="2007394"/>
            <a:ext cx="2077522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Cancellation Deep Dive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384375" y="2416850"/>
            <a:ext cx="6528435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detailed cancellation reason taxonomy and root cause analysis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845737" y="3013472"/>
            <a:ext cx="372904" cy="372904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915210" y="3053715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384375" y="3070384"/>
            <a:ext cx="244030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Temporal Demand Patterns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384375" y="3479840"/>
            <a:ext cx="6528435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time-of-day and day-of-week demand forecasting models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845737" y="4076462"/>
            <a:ext cx="372904" cy="372904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915210" y="4116705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7384375" y="4133374"/>
            <a:ext cx="1949887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Driver Performance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384375" y="4542830"/>
            <a:ext cx="6528435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comprehensive driver benchmarking and performance scorecards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6845737" y="5139452"/>
            <a:ext cx="372904" cy="372904"/>
          </a:xfrm>
          <a:prstGeom prst="roundRect">
            <a:avLst>
              <a:gd name="adj" fmla="val 66672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915210" y="5179695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7384375" y="5196364"/>
            <a:ext cx="1949887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Predictive Analytics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7384375" y="5605820"/>
            <a:ext cx="6528435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ML-powered demand forecasting for proactive resource planning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150263"/>
            <a:ext cx="2332673" cy="449818"/>
          </a:xfrm>
          <a:prstGeom prst="roundRect">
            <a:avLst>
              <a:gd name="adj" fmla="val 63861"/>
            </a:avLst>
          </a:prstGeom>
          <a:solidFill>
            <a:srgbClr val="CFD6FC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313" y="1279446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222058"/>
            <a:ext cx="175831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BUSINESS OBJECTIVE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695807"/>
            <a:ext cx="99929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Understanding the Business Challenge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2998113"/>
            <a:ext cx="339387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Visibility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37724" y="365974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Gain comprehensive visibility into ride performance metrics and revenue trends to identify growth opportunities and operational bottlenecks.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614761" y="299811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Behavioral Insights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614761" y="365974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booking completion versus cancellation patterns to understand customer behavior and reduce revenue loss.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293400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55555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Vehicle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6051113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performance by vehicle type to optimize fleet composition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5235773" y="5293400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497949" y="55555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Behavior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97949" y="6051113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 rider patterns to improve retention and satisfaction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9633823" y="5293400"/>
            <a:ext cx="4158853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95999" y="55555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Location Intelligence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895999" y="6051113"/>
            <a:ext cx="36345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high-demand areas for strategic resource allocation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6997"/>
            <a:ext cx="7468553" cy="1267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Overview: Key Metrics at a Glance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837724" y="2435066"/>
            <a:ext cx="2310051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93K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837724" y="3415189"/>
            <a:ext cx="2310051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Completed Bookings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37724" y="4178022"/>
            <a:ext cx="2310051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fulfilled rides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416975" y="2435066"/>
            <a:ext cx="2310051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57K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3416975" y="3415189"/>
            <a:ext cx="231005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Lost Bookings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416975" y="3861197"/>
            <a:ext cx="2310051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Cancelled or incomplete rides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5996226" y="2435066"/>
            <a:ext cx="2310051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$52M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5996226" y="3415189"/>
            <a:ext cx="231005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Revenue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996226" y="3861197"/>
            <a:ext cx="2310051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Aggregate earnings generated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37724" y="5324832"/>
            <a:ext cx="304145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Distance Metrics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837724" y="5920383"/>
            <a:ext cx="347150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2.51M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total distance covered across all rides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37724" y="6684883"/>
            <a:ext cx="34715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24.64</a:t>
            </a: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average distance per ride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842391" y="5324832"/>
            <a:ext cx="304145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Temporal Analysis</a:t>
            </a:r>
            <a:endParaRPr lang="en-US" sz="2350" dirty="0"/>
          </a:p>
        </p:txBody>
      </p:sp>
      <p:sp>
        <p:nvSpPr>
          <p:cNvPr id="17" name="Text 14"/>
          <p:cNvSpPr/>
          <p:nvPr/>
        </p:nvSpPr>
        <p:spPr>
          <a:xfrm>
            <a:off x="4842391" y="5920383"/>
            <a:ext cx="3471505" cy="1378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time-based insights enable trend identification at both monthly and quarterly intervals for strategic planning.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978456"/>
            <a:ext cx="2248853" cy="495538"/>
          </a:xfrm>
          <a:prstGeom prst="roundRect">
            <a:avLst>
              <a:gd name="adj" fmla="val 57969"/>
            </a:avLst>
          </a:prstGeom>
          <a:noFill/>
          <a:ln w="22860">
            <a:solidFill>
              <a:srgbClr val="2D4DF2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173" y="1130498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91352" y="1073110"/>
            <a:ext cx="162877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PREPARATION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569720"/>
            <a:ext cx="103904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Cleaning &amp; Transformation Process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263271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3009067"/>
            <a:ext cx="4158734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Text 5"/>
          <p:cNvSpPr/>
          <p:nvPr/>
        </p:nvSpPr>
        <p:spPr>
          <a:xfrm>
            <a:off x="837724" y="3189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37724" y="3685223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Cleaned and standardized booking, customer, vehicle, and payment data for consistency across all dimensions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235773" y="263271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5235773" y="3009067"/>
            <a:ext cx="4158734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12" name="Text 9"/>
          <p:cNvSpPr/>
          <p:nvPr/>
        </p:nvSpPr>
        <p:spPr>
          <a:xfrm>
            <a:off x="5235773" y="3189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Deduplication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35773" y="3685223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Removed duplicate records to ensure accuracy in KPI calculations and prevent inflated metrics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633823" y="263271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9633823" y="3009067"/>
            <a:ext cx="4158853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6" name="Text 13"/>
          <p:cNvSpPr/>
          <p:nvPr/>
        </p:nvSpPr>
        <p:spPr>
          <a:xfrm>
            <a:off x="9633823" y="3189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Segmentation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33823" y="3685223"/>
            <a:ext cx="41588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Handled incomplete and cancelled ride records separately to enable detailed loss analysis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37724" y="525303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9" name="Shape 16"/>
          <p:cNvSpPr/>
          <p:nvPr/>
        </p:nvSpPr>
        <p:spPr>
          <a:xfrm>
            <a:off x="837724" y="5629394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20" name="Text 17"/>
          <p:cNvSpPr/>
          <p:nvPr/>
        </p:nvSpPr>
        <p:spPr>
          <a:xfrm>
            <a:off x="837724" y="58100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Temporal Hierarchy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837724" y="6305550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comprehensive date hierarchies enabling monthly and quarterly trend analysis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7434858" y="525303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3" name="Shape 20"/>
          <p:cNvSpPr/>
          <p:nvPr/>
        </p:nvSpPr>
        <p:spPr>
          <a:xfrm>
            <a:off x="7434858" y="5629394"/>
            <a:ext cx="6357818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24" name="Text 21"/>
          <p:cNvSpPr/>
          <p:nvPr/>
        </p:nvSpPr>
        <p:spPr>
          <a:xfrm>
            <a:off x="7434858" y="58100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34858" y="6305550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Ensured numeric consistency across revenue, distance, and booking count fields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771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818" y="2730103"/>
            <a:ext cx="4917758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Modeling Architecture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830818" y="3634145"/>
            <a:ext cx="234600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Star Schema Design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30818" y="4093369"/>
            <a:ext cx="4944308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Implemented efficient star-schema model connecting core dimensions: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830818" y="4774644"/>
            <a:ext cx="49443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Bookings (fact table)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830818" y="5098613"/>
            <a:ext cx="49443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830818" y="5422583"/>
            <a:ext cx="49443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Vehicles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830818" y="5746552"/>
            <a:ext cx="49443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Payment Methods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830818" y="6070521"/>
            <a:ext cx="494430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Calendar (date dimension)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188035" y="3634145"/>
            <a:ext cx="234600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DAX Calculations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188035" y="4093369"/>
            <a:ext cx="7619048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strategic calculated measures for actionable insights: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188035" y="4634448"/>
            <a:ext cx="82987" cy="82987"/>
          </a:xfrm>
          <a:prstGeom prst="roundRect">
            <a:avLst>
              <a:gd name="adj" fmla="val 550930"/>
            </a:avLst>
          </a:prstGeom>
          <a:solidFill>
            <a:srgbClr val="2D4DF2"/>
          </a:solidFill>
          <a:ln/>
        </p:spPr>
      </p:sp>
      <p:sp>
        <p:nvSpPr>
          <p:cNvPr id="14" name="Text 11"/>
          <p:cNvSpPr/>
          <p:nvPr/>
        </p:nvSpPr>
        <p:spPr>
          <a:xfrm>
            <a:off x="6437114" y="4546163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Booking Metrics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437114" y="4956572"/>
            <a:ext cx="345662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Completed and lost booking counts with dynamic filtering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10101382" y="4634448"/>
            <a:ext cx="82987" cy="82987"/>
          </a:xfrm>
          <a:prstGeom prst="roundRect">
            <a:avLst>
              <a:gd name="adj" fmla="val 550930"/>
            </a:avLst>
          </a:prstGeom>
          <a:solidFill>
            <a:srgbClr val="018CE1"/>
          </a:solidFill>
          <a:ln/>
        </p:spPr>
      </p:sp>
      <p:sp>
        <p:nvSpPr>
          <p:cNvPr id="17" name="Text 14"/>
          <p:cNvSpPr/>
          <p:nvPr/>
        </p:nvSpPr>
        <p:spPr>
          <a:xfrm>
            <a:off x="10350460" y="4546163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Financial Measures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0350460" y="4956572"/>
            <a:ext cx="3456622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revenue and average revenue per ride calculations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6188035" y="5908893"/>
            <a:ext cx="82987" cy="82987"/>
          </a:xfrm>
          <a:prstGeom prst="roundRect">
            <a:avLst>
              <a:gd name="adj" fmla="val 550930"/>
            </a:avLst>
          </a:prstGeom>
          <a:solidFill>
            <a:srgbClr val="DA33BF"/>
          </a:solidFill>
          <a:ln/>
        </p:spPr>
      </p:sp>
      <p:sp>
        <p:nvSpPr>
          <p:cNvPr id="20" name="Text 17"/>
          <p:cNvSpPr/>
          <p:nvPr/>
        </p:nvSpPr>
        <p:spPr>
          <a:xfrm>
            <a:off x="6437114" y="5820608"/>
            <a:ext cx="1955006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Distance Analytics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437114" y="6231017"/>
            <a:ext cx="736996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and average distance measures for efficiency tracking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830818" y="6870740"/>
            <a:ext cx="12968764" cy="705922"/>
          </a:xfrm>
          <a:prstGeom prst="roundRect">
            <a:avLst>
              <a:gd name="adj" fmla="val 35312"/>
            </a:avLst>
          </a:prstGeom>
          <a:solidFill>
            <a:srgbClr val="B7C2FB"/>
          </a:solidFill>
          <a:ln/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10" y="7123390"/>
            <a:ext cx="207645" cy="166092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1370648" y="7078266"/>
            <a:ext cx="1226284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slicers enable month and quarter filtering for flexible temporal analysis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2488"/>
            <a:ext cx="9142690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 Structure &amp; Key Performance Indicators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837724" y="1680210"/>
            <a:ext cx="12954952" cy="1005364"/>
          </a:xfrm>
          <a:prstGeom prst="roundRect">
            <a:avLst>
              <a:gd name="adj" fmla="val 2500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0584" y="1703070"/>
            <a:ext cx="670203" cy="959644"/>
          </a:xfrm>
          <a:prstGeom prst="roundRect">
            <a:avLst>
              <a:gd name="adj" fmla="val 33411"/>
            </a:avLst>
          </a:prstGeom>
          <a:solidFill>
            <a:srgbClr val="F3F3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395" y="2057162"/>
            <a:ext cx="251341" cy="251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98308" y="1870591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Overview Page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698308" y="2217539"/>
            <a:ext cx="119039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Centralized view of all critical KPIs including 93K completed bookings, 57K lost bookings, $52M revenue, 2.51M total distance, and 24.64 average distance per ride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837724" y="2853095"/>
            <a:ext cx="12954952" cy="1005364"/>
          </a:xfrm>
          <a:prstGeom prst="roundRect">
            <a:avLst>
              <a:gd name="adj" fmla="val 2500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60584" y="2875955"/>
            <a:ext cx="670203" cy="959644"/>
          </a:xfrm>
          <a:prstGeom prst="roundRect">
            <a:avLst>
              <a:gd name="adj" fmla="val 33411"/>
            </a:avLst>
          </a:prstGeom>
          <a:solidFill>
            <a:srgbClr val="F3F3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395" y="3230047"/>
            <a:ext cx="251341" cy="2513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98308" y="3043476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Vehicle Analysis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698308" y="3390424"/>
            <a:ext cx="119039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dive into vehicle type performance, utilization rates, and revenue contribution by category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837724" y="4025979"/>
            <a:ext cx="12954952" cy="1005364"/>
          </a:xfrm>
          <a:prstGeom prst="roundRect">
            <a:avLst>
              <a:gd name="adj" fmla="val 2500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60584" y="4048839"/>
            <a:ext cx="670203" cy="959644"/>
          </a:xfrm>
          <a:prstGeom prst="roundRect">
            <a:avLst>
              <a:gd name="adj" fmla="val 33411"/>
            </a:avLst>
          </a:prstGeom>
          <a:solidFill>
            <a:srgbClr val="F3F3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395" y="4402931"/>
            <a:ext cx="251341" cy="25134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98308" y="4216360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Intelligence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1698308" y="4563308"/>
            <a:ext cx="119039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Financial performance breakdown by payment method, time period, and booking status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837724" y="5198864"/>
            <a:ext cx="12954952" cy="1005364"/>
          </a:xfrm>
          <a:prstGeom prst="roundRect">
            <a:avLst>
              <a:gd name="adj" fmla="val 2500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860584" y="5221724"/>
            <a:ext cx="670203" cy="959644"/>
          </a:xfrm>
          <a:prstGeom prst="roundRect">
            <a:avLst>
              <a:gd name="adj" fmla="val 33411"/>
            </a:avLst>
          </a:prstGeom>
          <a:solidFill>
            <a:srgbClr val="F3F3F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395" y="5575816"/>
            <a:ext cx="251341" cy="25134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698308" y="538924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Rider Insights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1698308" y="5736193"/>
            <a:ext cx="119039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segmentation, behavior patterns, and satisfaction metrics across rider categories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837724" y="6371749"/>
            <a:ext cx="12954952" cy="1005364"/>
          </a:xfrm>
          <a:prstGeom prst="roundRect">
            <a:avLst>
              <a:gd name="adj" fmla="val 25001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860584" y="6394609"/>
            <a:ext cx="670203" cy="959644"/>
          </a:xfrm>
          <a:prstGeom prst="roundRect">
            <a:avLst>
              <a:gd name="adj" fmla="val 33411"/>
            </a:avLst>
          </a:prstGeom>
          <a:solidFill>
            <a:srgbClr val="F3F3FF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2395" y="6748701"/>
            <a:ext cx="251341" cy="25134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698308" y="6562130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Location Analytics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1698308" y="6909078"/>
            <a:ext cx="119039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Geographic performance analysis identifying high-demand zones and operational hotspots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E41041-2358-0BFC-E2FC-381556CC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062"/>
            <a:ext cx="14630400" cy="75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8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803077"/>
            <a:ext cx="1018342" cy="314920"/>
          </a:xfrm>
          <a:prstGeom prst="roundRect">
            <a:avLst>
              <a:gd name="adj" fmla="val 63851"/>
            </a:avLst>
          </a:prstGeom>
          <a:solidFill>
            <a:srgbClr val="CFD6FC"/>
          </a:solidFill>
          <a:ln/>
        </p:spPr>
      </p:sp>
      <p:sp>
        <p:nvSpPr>
          <p:cNvPr id="4" name="Text 1"/>
          <p:cNvSpPr/>
          <p:nvPr/>
        </p:nvSpPr>
        <p:spPr>
          <a:xfrm>
            <a:off x="938213" y="853321"/>
            <a:ext cx="817364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INSIGHTS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837724" y="1184910"/>
            <a:ext cx="7468553" cy="985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Bookings &amp; Revenue Performance Analysis</a:t>
            </a:r>
            <a:endParaRPr lang="en-US" sz="3100" dirty="0"/>
          </a:p>
        </p:txBody>
      </p:sp>
      <p:sp>
        <p:nvSpPr>
          <p:cNvPr id="6" name="Shape 3"/>
          <p:cNvSpPr/>
          <p:nvPr/>
        </p:nvSpPr>
        <p:spPr>
          <a:xfrm>
            <a:off x="837724" y="2421612"/>
            <a:ext cx="7468553" cy="1263729"/>
          </a:xfrm>
          <a:prstGeom prst="roundRect">
            <a:avLst>
              <a:gd name="adj" fmla="val 19890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105" y="2611993"/>
            <a:ext cx="247828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Consistent Booking Volume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28105" y="2958941"/>
            <a:ext cx="7087791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Monthly completed bookings demonstrate stability, ranging between 7K–8K per month, indicating steady demand and reliable service delivery.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837724" y="3852863"/>
            <a:ext cx="7468553" cy="1263729"/>
          </a:xfrm>
          <a:prstGeom prst="roundRect">
            <a:avLst>
              <a:gd name="adj" fmla="val 19890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8105" y="4043243"/>
            <a:ext cx="2237303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Vehicle Revenue Leaders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28105" y="4390192"/>
            <a:ext cx="7087791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 and Bike categories generate the highest revenue streams, representing critical segments for business optimization and fleet investment.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837724" y="547258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Distribution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5935742"/>
            <a:ext cx="3529846" cy="1340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Analysis reveals clear concentration in specific vehicle categories, with Auto and Bike commanding dominant market share. This concentration presents both opportunity and risk for portfolio diversification.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4784050" y="5472589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Preferences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784050" y="5935742"/>
            <a:ext cx="3529846" cy="1072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UPI and Cash emerge as the most utilized payment methods by total booking value, reflecting customer payment behavior and digital adoption trends.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E7CE2-E0CF-7795-1A1F-E4ECC4D7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44" y="609111"/>
            <a:ext cx="11907912" cy="7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1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793</Words>
  <Application>Microsoft Office PowerPoint</Application>
  <PresentationFormat>Custom</PresentationFormat>
  <Paragraphs>137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Nunito Semi Bold</vt:lpstr>
      <vt:lpstr>Nunito Light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Ankan Sen</cp:lastModifiedBy>
  <cp:revision>2</cp:revision>
  <dcterms:created xsi:type="dcterms:W3CDTF">2026-01-15T15:48:52Z</dcterms:created>
  <dcterms:modified xsi:type="dcterms:W3CDTF">2026-01-15T16:07:08Z</dcterms:modified>
</cp:coreProperties>
</file>